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05" r:id="rId2"/>
    <p:sldId id="306" r:id="rId3"/>
    <p:sldId id="308" r:id="rId4"/>
    <p:sldId id="309" r:id="rId5"/>
    <p:sldId id="288" r:id="rId6"/>
    <p:sldId id="297" r:id="rId7"/>
    <p:sldId id="258" r:id="rId8"/>
    <p:sldId id="261" r:id="rId9"/>
    <p:sldId id="318" r:id="rId10"/>
    <p:sldId id="324" r:id="rId11"/>
    <p:sldId id="319" r:id="rId12"/>
    <p:sldId id="325" r:id="rId13"/>
    <p:sldId id="311" r:id="rId14"/>
    <p:sldId id="312" r:id="rId15"/>
    <p:sldId id="314" r:id="rId16"/>
    <p:sldId id="315" r:id="rId17"/>
    <p:sldId id="316" r:id="rId18"/>
    <p:sldId id="317" r:id="rId19"/>
    <p:sldId id="265" r:id="rId20"/>
    <p:sldId id="291" r:id="rId21"/>
    <p:sldId id="328" r:id="rId22"/>
    <p:sldId id="329" r:id="rId23"/>
    <p:sldId id="330" r:id="rId24"/>
    <p:sldId id="307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FF"/>
    <a:srgbClr val="0000FF"/>
    <a:srgbClr val="008000"/>
    <a:srgbClr val="FFFFCC"/>
    <a:srgbClr val="33CC33"/>
    <a:srgbClr val="A50021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95" autoAdjust="0"/>
    <p:restoredTop sz="94660"/>
  </p:normalViewPr>
  <p:slideViewPr>
    <p:cSldViewPr>
      <p:cViewPr varScale="1">
        <p:scale>
          <a:sx n="69" d="100"/>
          <a:sy n="6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30E97C5-EE25-49C0-B6C5-A8424CE83827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614CB6-22A1-4A16-8CE8-D46C399364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367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45841-047B-4E26-8717-761A18226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5045715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BCF6-9072-43CB-B24A-E93B9C1A54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754743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88C50-022C-485E-86C3-AD6268E80F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7787360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www.enteacher.cn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BC419-78BB-4454-91D2-AE1237E94C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606344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A450-6B3D-418E-8746-7E8CF8BAA6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603213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B1FC3-AFE8-4479-8B85-AC0DDB2355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439958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3439-CED4-419A-942B-32CA75307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32589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2D210-02F3-47E7-A897-D8EC5F8989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71623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4A929-BF11-46BB-A556-834E607540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767356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1823C-4260-40C9-B987-77D86D8C9E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59270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BAC63-14E0-4028-BDC5-9750257734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566359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8FF19-80C7-494F-9F0F-DE9B03E8CD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067406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7572D1A-2060-402A-A047-88FD3BF795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  <p:sldLayoutId id="2147483734" r:id="rId4"/>
    <p:sldLayoutId id="2147483733" r:id="rId5"/>
    <p:sldLayoutId id="2147483732" r:id="rId6"/>
    <p:sldLayoutId id="2147483731" r:id="rId7"/>
    <p:sldLayoutId id="2147483730" r:id="rId8"/>
    <p:sldLayoutId id="2147483729" r:id="rId9"/>
    <p:sldLayoutId id="2147483728" r:id="rId10"/>
    <p:sldLayoutId id="2147483727" r:id="rId11"/>
    <p:sldLayoutId id="2147483738" r:id="rId12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7.png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6.jpe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hyperlink" Target="../../Local%20Settings/Temp/360zip$Temp/AppData/Local/Temp/HZ$D.671.993/HZ$D.671.994/&#32946;&#36132;&#20013;&#23398;&#20843;&#19978;U8/Section%20B%201c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../Local%20Settings/Temp/360zip$Temp/AppData/Local/Temp/HZ$D.671.993/HZ$D.671.994/&#32946;&#36132;&#20013;&#23398;&#20843;&#19978;U8/Section%20B%201d.mp3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4.xml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image.baidu.com/i?ct=503316480&amp;z=822679252&amp;tn=baiduimagedetail&amp;word=lettuce&amp;in=12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image.baidu.com/i?ct=503316480&amp;z=899708501&amp;tn=baiduimagedetail&amp;word=butter&amp;in=57" TargetMode="External"/><Relationship Id="rId10" Type="http://schemas.openxmlformats.org/officeDocument/2006/relationships/image" Target="../media/image23.jpe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179388" y="549275"/>
            <a:ext cx="8893175" cy="33131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6282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Unit 8</a:t>
            </a:r>
          </a:p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How do you make a banana milk shake?</a:t>
            </a:r>
            <a:endParaRPr lang="zh-CN" altLang="en-US" sz="4800" b="1" kern="10">
              <a:ln w="9525">
                <a:solidFill>
                  <a:schemeClr val="hlink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979613" y="3500438"/>
            <a:ext cx="5400675" cy="18716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Section B 1 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1a-2e</a:t>
            </a:r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663575"/>
            <a:ext cx="7354887" cy="1757363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</a:rPr>
              <a:t>Make a list of things you like in a sandwich.</a:t>
            </a:r>
          </a:p>
        </p:txBody>
      </p:sp>
      <p:sp>
        <p:nvSpPr>
          <p:cNvPr id="58372" name="Oval 2"/>
          <p:cNvSpPr>
            <a:spLocks noChangeArrowheads="1"/>
          </p:cNvSpPr>
          <p:nvPr/>
        </p:nvSpPr>
        <p:spPr bwMode="auto">
          <a:xfrm>
            <a:off x="395288" y="879475"/>
            <a:ext cx="754062" cy="8477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1a</a:t>
            </a:r>
          </a:p>
        </p:txBody>
      </p:sp>
      <p:pic>
        <p:nvPicPr>
          <p:cNvPr id="58373" name="Picture 5" descr="CIMG55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76475"/>
            <a:ext cx="676910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837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0825" y="0"/>
            <a:ext cx="8569325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FF"/>
                </a:solidFill>
              </a:rPr>
              <a:t>In my sandwich I like  ________________________________________________________________________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692150"/>
            <a:ext cx="88931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0000CC"/>
                </a:solidFill>
                <a:cs typeface="Times New Roman" pitchFamily="18" charset="0"/>
              </a:rPr>
              <a:t>b</a:t>
            </a:r>
            <a:r>
              <a:rPr lang="zh-CN" altLang="zh-CN" sz="4000" b="1">
                <a:solidFill>
                  <a:srgbClr val="0000CC"/>
                </a:solidFill>
                <a:cs typeface="Times New Roman" pitchFamily="18" charset="0"/>
              </a:rPr>
              <a:t>read</a:t>
            </a:r>
            <a:r>
              <a:rPr lang="en-US" altLang="zh-CN" sz="4000" b="1">
                <a:solidFill>
                  <a:srgbClr val="0000CC"/>
                </a:solidFill>
                <a:cs typeface="Times New Roman" pitchFamily="18" charset="0"/>
              </a:rPr>
              <a:t>, </a:t>
            </a:r>
            <a:r>
              <a:rPr lang="zh-CN" altLang="zh-CN" sz="4000" b="1">
                <a:solidFill>
                  <a:srgbClr val="0000CC"/>
                </a:solidFill>
                <a:cs typeface="Times New Roman" pitchFamily="18" charset="0"/>
              </a:rPr>
              <a:t>butter, </a:t>
            </a:r>
            <a:r>
              <a:rPr lang="zh-CN" altLang="zh-CN" sz="4000" b="1">
                <a:solidFill>
                  <a:srgbClr val="A50021"/>
                </a:solidFill>
                <a:cs typeface="Times New Roman" pitchFamily="18" charset="0"/>
              </a:rPr>
              <a:t>tomato</a:t>
            </a:r>
            <a:r>
              <a:rPr lang="zh-CN" altLang="en-US" sz="4000" b="1">
                <a:solidFill>
                  <a:srgbClr val="A50021"/>
                </a:solidFill>
                <a:cs typeface="Times New Roman" pitchFamily="18" charset="0"/>
              </a:rPr>
              <a:t>e</a:t>
            </a:r>
            <a:r>
              <a:rPr lang="en-US" altLang="zh-CN" sz="4000" b="1">
                <a:solidFill>
                  <a:srgbClr val="A50021"/>
                </a:solidFill>
                <a:cs typeface="Times New Roman" pitchFamily="18" charset="0"/>
              </a:rPr>
              <a:t>s</a:t>
            </a:r>
            <a:r>
              <a:rPr lang="zh-CN" altLang="zh-CN" sz="4000" b="1">
                <a:solidFill>
                  <a:srgbClr val="0000CC"/>
                </a:solidFill>
                <a:cs typeface="Times New Roman" pitchFamily="18" charset="0"/>
              </a:rPr>
              <a:t>, lettuce, </a:t>
            </a:r>
            <a:r>
              <a:rPr lang="en-US" altLang="zh-CN" sz="4000" b="1">
                <a:solidFill>
                  <a:srgbClr val="0000CC"/>
                </a:solidFill>
                <a:cs typeface="Times New Roman" pitchFamily="18" charset="0"/>
              </a:rPr>
              <a:t>cheese, </a:t>
            </a:r>
            <a:r>
              <a:rPr lang="zh-CN" altLang="zh-CN" sz="4000" b="1">
                <a:solidFill>
                  <a:srgbClr val="0000CC"/>
                </a:solidFill>
                <a:cs typeface="Times New Roman" pitchFamily="18" charset="0"/>
              </a:rPr>
              <a:t>turkey and </a:t>
            </a:r>
            <a:r>
              <a:rPr lang="zh-CN" altLang="zh-CN" sz="4000" b="1">
                <a:solidFill>
                  <a:srgbClr val="A50021"/>
                </a:solidFill>
                <a:cs typeface="Times New Roman" pitchFamily="18" charset="0"/>
              </a:rPr>
              <a:t>onion</a:t>
            </a:r>
            <a:r>
              <a:rPr lang="zh-CN" altLang="en-US" sz="4000" b="1">
                <a:solidFill>
                  <a:srgbClr val="A50021"/>
                </a:solidFill>
                <a:cs typeface="Times New Roman" pitchFamily="18" charset="0"/>
              </a:rPr>
              <a:t>s</a:t>
            </a:r>
            <a:r>
              <a:rPr lang="en-US" altLang="zh-CN" sz="4000" b="1">
                <a:solidFill>
                  <a:srgbClr val="0000CC"/>
                </a:solidFill>
                <a:cs typeface="Times New Roman" pitchFamily="18" charset="0"/>
              </a:rPr>
              <a:t>.</a:t>
            </a:r>
            <a:endParaRPr lang="zh-CN" altLang="zh-CN" sz="4000" b="1">
              <a:solidFill>
                <a:srgbClr val="0000CC"/>
              </a:solidFill>
              <a:cs typeface="Times New Roman" pitchFamily="18" charset="0"/>
            </a:endParaRPr>
          </a:p>
        </p:txBody>
      </p:sp>
      <p:pic>
        <p:nvPicPr>
          <p:cNvPr id="14343" name="Picture 7" descr="CIMG55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76475"/>
            <a:ext cx="6048375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636838"/>
            <a:ext cx="7416800" cy="2879725"/>
          </a:xfrm>
        </p:spPr>
        <p:txBody>
          <a:bodyPr/>
          <a:lstStyle/>
          <a:p>
            <a:pPr marL="625475" indent="-6254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6600FF"/>
                </a:solidFill>
                <a:latin typeface="Times New Roman" pitchFamily="18" charset="0"/>
              </a:rPr>
              <a:t>A:</a:t>
            </a:r>
            <a:r>
              <a:rPr lang="en-US" altLang="zh-CN" sz="3600" b="1" smtClean="0">
                <a:latin typeface="Times New Roman" pitchFamily="18" charset="0"/>
              </a:rPr>
              <a:t> Do you like lettuce in a sandwich?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008000"/>
                </a:solidFill>
                <a:latin typeface="Times New Roman" pitchFamily="18" charset="0"/>
              </a:rPr>
              <a:t>B:</a:t>
            </a:r>
            <a:r>
              <a:rPr lang="en-US" altLang="zh-CN" sz="3600" b="1" smtClean="0">
                <a:latin typeface="Times New Roman" pitchFamily="18" charset="0"/>
              </a:rPr>
              <a:t> Yes, I do.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6600FF"/>
                </a:solidFill>
                <a:latin typeface="Times New Roman" pitchFamily="18" charset="0"/>
              </a:rPr>
              <a:t>A:</a:t>
            </a:r>
            <a:r>
              <a:rPr lang="en-US" altLang="zh-CN" sz="3600" b="1" smtClean="0">
                <a:latin typeface="Times New Roman" pitchFamily="18" charset="0"/>
              </a:rPr>
              <a:t> Do you like tomatoes?</a:t>
            </a:r>
          </a:p>
          <a:p>
            <a:pPr marL="625475" indent="-625475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008000"/>
                </a:solidFill>
                <a:latin typeface="Times New Roman" pitchFamily="18" charset="0"/>
              </a:rPr>
              <a:t>B:</a:t>
            </a:r>
            <a:r>
              <a:rPr lang="en-US" altLang="zh-CN" sz="3600" b="1" smtClean="0">
                <a:latin typeface="Times New Roman" pitchFamily="18" charset="0"/>
              </a:rPr>
              <a:t> No, I don’t.</a:t>
            </a:r>
          </a:p>
        </p:txBody>
      </p:sp>
      <p:sp>
        <p:nvSpPr>
          <p:cNvPr id="59396" name="Oval 2"/>
          <p:cNvSpPr>
            <a:spLocks noChangeArrowheads="1"/>
          </p:cNvSpPr>
          <p:nvPr/>
        </p:nvSpPr>
        <p:spPr bwMode="auto">
          <a:xfrm>
            <a:off x="361950" y="565150"/>
            <a:ext cx="754063" cy="8477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1b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331913" y="401638"/>
            <a:ext cx="7488237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Ask and answer questions with a partner. Find out what he / she likes in a sandwich.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uiExpand="1" build="p"/>
      <p:bldP spid="59396" grpId="0" animBg="1"/>
      <p:bldP spid="593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Object 2"/>
          <p:cNvGraphicFramePr>
            <a:graphicFrameLocks noChangeAspect="1"/>
          </p:cNvGraphicFramePr>
          <p:nvPr>
            <p:ph/>
          </p:nvPr>
        </p:nvGraphicFramePr>
        <p:xfrm>
          <a:off x="323850" y="549275"/>
          <a:ext cx="37338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位图图像" r:id="rId4" imgW="2847619" imgH="2266667" progId="Paint.Picture">
                  <p:embed/>
                </p:oleObj>
              </mc:Choice>
              <mc:Fallback>
                <p:oleObj name="位图图像" r:id="rId4" imgW="2847619" imgH="2266667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49275"/>
                        <a:ext cx="3733800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284663" y="1773238"/>
            <a:ext cx="46974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FF"/>
                </a:solidFill>
              </a:rPr>
              <a:t>How do you make a cheese </a:t>
            </a:r>
            <a:r>
              <a:rPr lang="en-US" altLang="zh-CN" sz="3600" b="1">
                <a:solidFill>
                  <a:schemeClr val="tx2"/>
                </a:solidFill>
              </a:rPr>
              <a:t>sandwich</a:t>
            </a:r>
            <a:r>
              <a:rPr lang="en-US" altLang="zh-CN" sz="3600" b="1">
                <a:solidFill>
                  <a:srgbClr val="FF00FF"/>
                </a:solidFill>
              </a:rPr>
              <a:t>?</a:t>
            </a:r>
          </a:p>
        </p:txBody>
      </p:sp>
      <p:sp>
        <p:nvSpPr>
          <p:cNvPr id="76804" name="WordArt 4"/>
          <p:cNvSpPr>
            <a:spLocks noChangeArrowheads="1" noChangeShapeType="1" noTextEdit="1"/>
          </p:cNvSpPr>
          <p:nvPr/>
        </p:nvSpPr>
        <p:spPr bwMode="auto">
          <a:xfrm>
            <a:off x="2411413" y="5013325"/>
            <a:ext cx="4897437" cy="79216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We need...</a:t>
            </a:r>
            <a:endParaRPr lang="zh-CN" altLang="en-US" sz="3600" b="1" i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768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bread">
            <a:hlinkClick r:id="" action="ppaction://noaction">
              <a:snd r:embed="rId3" name="wind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151130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987675" y="765175"/>
            <a:ext cx="54721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two piece</a:t>
            </a:r>
            <a:r>
              <a:rPr lang="en-US" altLang="zh-CN" sz="4400" b="1">
                <a:solidFill>
                  <a:schemeClr val="tx2"/>
                </a:solidFill>
              </a:rPr>
              <a:t>s</a:t>
            </a:r>
            <a:r>
              <a:rPr lang="en-US" altLang="zh-CN" sz="4400" b="1"/>
              <a:t> of bread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3059113" y="188913"/>
            <a:ext cx="17573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3300"/>
                </a:solidFill>
              </a:rPr>
              <a:t>bread</a:t>
            </a:r>
          </a:p>
        </p:txBody>
      </p:sp>
      <p:pic>
        <p:nvPicPr>
          <p:cNvPr id="6" name="Picture 2" descr="but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12954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059113" y="2205038"/>
            <a:ext cx="4540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a piece of butter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987675" y="1484313"/>
            <a:ext cx="2908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3300"/>
                </a:solidFill>
              </a:rPr>
              <a:t> butter </a:t>
            </a:r>
            <a:endParaRPr lang="zh-CN" altLang="en-US" sz="4400" b="1">
              <a:solidFill>
                <a:srgbClr val="FF3300"/>
              </a:solidFill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068638"/>
            <a:ext cx="1368425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3203575" y="2997200"/>
            <a:ext cx="45243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FF3300"/>
                </a:solidFill>
              </a:rPr>
              <a:t>turkey  </a:t>
            </a:r>
            <a:r>
              <a:rPr lang="zh-CN" altLang="en-US" sz="4400" b="1">
                <a:solidFill>
                  <a:srgbClr val="FF3300"/>
                </a:solidFill>
              </a:rPr>
              <a:t>火鸡肉</a:t>
            </a:r>
            <a:endParaRPr lang="en-US" altLang="zh-CN" sz="4400" b="1">
              <a:solidFill>
                <a:srgbClr val="FF33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059113" y="3716338"/>
            <a:ext cx="60848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turkey piece</a:t>
            </a:r>
            <a:r>
              <a:rPr lang="en-US" altLang="zh-CN" sz="4400" b="1">
                <a:solidFill>
                  <a:srgbClr val="A50021"/>
                </a:solidFill>
              </a:rPr>
              <a:t>s</a:t>
            </a:r>
            <a:r>
              <a:rPr lang="zh-CN" altLang="en-US" sz="4400" b="1"/>
              <a:t>  火鸡肉片 </a:t>
            </a:r>
            <a:endParaRPr lang="en-US" altLang="zh-CN" sz="4400" b="1"/>
          </a:p>
        </p:txBody>
      </p:sp>
      <p:pic>
        <p:nvPicPr>
          <p:cNvPr id="15372" name="Picture 12" descr="T010E1~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652963"/>
            <a:ext cx="1512887" cy="11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059113" y="4652963"/>
            <a:ext cx="2908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3300"/>
                </a:solidFill>
              </a:rPr>
              <a:t> cheese</a:t>
            </a:r>
            <a:endParaRPr lang="zh-CN" altLang="en-US" sz="4400" b="1">
              <a:solidFill>
                <a:srgbClr val="FF3300"/>
              </a:solidFill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2916238" y="5445125"/>
            <a:ext cx="4540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 some cheese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219700" y="4652963"/>
            <a:ext cx="17399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A50021"/>
                </a:solidFill>
              </a:rPr>
              <a:t>[tʃiːz]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utoUpdateAnimBg="0"/>
      <p:bldP spid="37897" grpId="0" autoUpdateAnimBg="0"/>
      <p:bldP spid="7" grpId="0" autoUpdateAnimBg="0"/>
      <p:bldP spid="8" grpId="0" autoUpdateAnimBg="0"/>
      <p:bldP spid="10" grpId="0"/>
      <p:bldP spid="11" grpId="0"/>
      <p:bldP spid="2" grpId="0" autoUpdateAnimBg="0"/>
      <p:bldP spid="3" grpId="0" autoUpdateAnimBg="0"/>
      <p:bldP spid="153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85913"/>
            <a:ext cx="2663825" cy="1627187"/>
          </a:xfrm>
          <a:prstGeom prst="rect">
            <a:avLst/>
          </a:prstGeom>
          <a:noFill/>
          <a:ln w="9525">
            <a:solidFill>
              <a:srgbClr val="FFCC6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3348038" y="1773238"/>
            <a:ext cx="5795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D60093"/>
                </a:solidFill>
              </a:rPr>
              <a:t>First, take</a:t>
            </a:r>
            <a:r>
              <a:rPr lang="en-US" altLang="zh-CN" sz="3600" b="1">
                <a:solidFill>
                  <a:srgbClr val="000099"/>
                </a:solidFill>
              </a:rPr>
              <a:t> a piece of bread.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611188" y="333375"/>
            <a:ext cx="807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Arial" charset="0"/>
              </a:rPr>
              <a:t>Let’s make a cheese sandwich.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16338"/>
            <a:ext cx="3065463" cy="1873250"/>
          </a:xfrm>
          <a:prstGeom prst="rect">
            <a:avLst/>
          </a:prstGeom>
          <a:noFill/>
          <a:ln w="9525">
            <a:solidFill>
              <a:srgbClr val="FFCC6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3644900"/>
            <a:ext cx="3103562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851275" y="3716338"/>
            <a:ext cx="46021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 u="sng">
                <a:solidFill>
                  <a:srgbClr val="D60093"/>
                </a:solidFill>
              </a:rPr>
              <a:t>Next, put </a:t>
            </a:r>
            <a:r>
              <a:rPr lang="en-US" altLang="zh-CN" sz="4000" b="1" u="sng">
                <a:solidFill>
                  <a:srgbClr val="0000FF"/>
                </a:solidFill>
              </a:rPr>
              <a:t>a spoon of butter</a:t>
            </a:r>
            <a:r>
              <a:rPr lang="en-US" altLang="zh-CN" sz="4000" b="1" u="sng">
                <a:solidFill>
                  <a:srgbClr val="000099"/>
                </a:solidFill>
              </a:rPr>
              <a:t> </a:t>
            </a:r>
            <a:r>
              <a:rPr lang="en-US" altLang="zh-CN" sz="4000" b="1" u="sng">
                <a:solidFill>
                  <a:srgbClr val="D60093"/>
                </a:solidFill>
              </a:rPr>
              <a:t>on</a:t>
            </a:r>
            <a:r>
              <a:rPr lang="en-US" altLang="zh-CN" sz="4000" b="1" u="sng">
                <a:solidFill>
                  <a:srgbClr val="000099"/>
                </a:solidFill>
              </a:rPr>
              <a:t> the bread.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01" grpId="0" autoUpdateAnimBg="0"/>
      <p:bldP spid="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81038"/>
            <a:ext cx="3119438" cy="1905000"/>
          </a:xfrm>
          <a:prstGeom prst="rect">
            <a:avLst/>
          </a:prstGeom>
          <a:noFill/>
          <a:ln w="9525">
            <a:solidFill>
              <a:srgbClr val="FFCC6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550863"/>
            <a:ext cx="3240087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8" y="766763"/>
            <a:ext cx="2735262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4438650"/>
            <a:ext cx="2943225" cy="1798638"/>
          </a:xfrm>
          <a:prstGeom prst="rect">
            <a:avLst/>
          </a:prstGeom>
          <a:noFill/>
          <a:ln w="9525">
            <a:solidFill>
              <a:srgbClr val="FFCC6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4222750"/>
            <a:ext cx="3198813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00438"/>
            <a:ext cx="3171825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211638" y="4005263"/>
            <a:ext cx="4546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D60093"/>
                </a:solidFill>
              </a:rPr>
              <a:t>Next, put</a:t>
            </a:r>
            <a:r>
              <a:rPr lang="en-US" altLang="zh-CN" sz="3600" b="1">
                <a:solidFill>
                  <a:srgbClr val="000099"/>
                </a:solidFill>
              </a:rPr>
              <a:t> some cheese </a:t>
            </a:r>
            <a:r>
              <a:rPr lang="en-US" altLang="zh-CN" sz="3600" b="1">
                <a:solidFill>
                  <a:srgbClr val="D60093"/>
                </a:solidFill>
              </a:rPr>
              <a:t>on </a:t>
            </a:r>
            <a:r>
              <a:rPr lang="en-US" altLang="zh-CN" sz="3600" b="1">
                <a:solidFill>
                  <a:srgbClr val="000099"/>
                </a:solidFill>
              </a:rPr>
              <a:t>the tomatoes.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140200" y="908050"/>
            <a:ext cx="46021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i="1">
                <a:solidFill>
                  <a:srgbClr val="CC00CC"/>
                </a:solidFill>
              </a:rPr>
              <a:t>Then, put</a:t>
            </a:r>
            <a:r>
              <a:rPr lang="en-US" altLang="zh-CN" sz="3600" b="1" i="1">
                <a:solidFill>
                  <a:srgbClr val="0000FF"/>
                </a:solidFill>
              </a:rPr>
              <a:t> some tomato pieces </a:t>
            </a:r>
            <a:r>
              <a:rPr lang="en-US" altLang="zh-CN" sz="3600" b="1" i="1">
                <a:solidFill>
                  <a:srgbClr val="CC00CC"/>
                </a:solidFill>
              </a:rPr>
              <a:t>on </a:t>
            </a:r>
            <a:r>
              <a:rPr lang="en-US" altLang="zh-CN" sz="3600" b="1" i="1">
                <a:solidFill>
                  <a:srgbClr val="0000FF"/>
                </a:solidFill>
              </a:rPr>
              <a:t>the butter.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44988"/>
            <a:ext cx="4113213" cy="2513012"/>
          </a:xfrm>
          <a:prstGeom prst="rect">
            <a:avLst/>
          </a:prstGeom>
          <a:noFill/>
          <a:ln w="9525">
            <a:solidFill>
              <a:srgbClr val="FFCC6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6388"/>
            <a:ext cx="44704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4430713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831" b="1111"/>
          <a:stretch>
            <a:fillRect/>
          </a:stretch>
        </p:blipFill>
        <p:spPr bwMode="auto">
          <a:xfrm>
            <a:off x="0" y="2276475"/>
            <a:ext cx="4462463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724400" y="3500438"/>
            <a:ext cx="4168775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D60093"/>
                </a:solidFill>
              </a:rPr>
              <a:t>Finally, put</a:t>
            </a:r>
            <a:r>
              <a:rPr lang="en-US" altLang="zh-CN" sz="3600" b="1">
                <a:solidFill>
                  <a:srgbClr val="000099"/>
                </a:solidFill>
              </a:rPr>
              <a:t> another piece of bread </a:t>
            </a:r>
            <a:r>
              <a:rPr lang="en-US" altLang="zh-CN" sz="3600" b="1">
                <a:solidFill>
                  <a:srgbClr val="D60093"/>
                </a:solidFill>
              </a:rPr>
              <a:t>on the top</a:t>
            </a:r>
            <a:r>
              <a:rPr lang="en-US" altLang="zh-CN" sz="3600" b="1">
                <a:solidFill>
                  <a:srgbClr val="000099"/>
                </a:solidFill>
              </a:rPr>
              <a:t>.</a:t>
            </a:r>
          </a:p>
        </p:txBody>
      </p:sp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538"/>
            <a:ext cx="42719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541838" y="1268413"/>
            <a:ext cx="46021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i="1">
                <a:solidFill>
                  <a:srgbClr val="A50021"/>
                </a:solidFill>
              </a:rPr>
              <a:t>And put</a:t>
            </a:r>
            <a:r>
              <a:rPr lang="en-US" altLang="zh-CN" sz="3600" b="1" i="1">
                <a:solidFill>
                  <a:srgbClr val="0000FF"/>
                </a:solidFill>
              </a:rPr>
              <a:t> some onions</a:t>
            </a:r>
            <a:r>
              <a:rPr lang="en-US" altLang="zh-CN" sz="3600" b="1" i="1">
                <a:solidFill>
                  <a:srgbClr val="A50021"/>
                </a:solidFill>
              </a:rPr>
              <a:t> on </a:t>
            </a:r>
            <a:r>
              <a:rPr lang="en-US" altLang="zh-CN" sz="3600" b="1" i="1">
                <a:solidFill>
                  <a:srgbClr val="0000FF"/>
                </a:solidFill>
              </a:rPr>
              <a:t>the cheese.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5"/>
          <p:cNvSpPr>
            <a:spLocks noChangeArrowheads="1" noChangeShapeType="1" noTextEdit="1"/>
          </p:cNvSpPr>
          <p:nvPr/>
        </p:nvSpPr>
        <p:spPr bwMode="auto">
          <a:xfrm>
            <a:off x="2987675" y="331788"/>
            <a:ext cx="3097213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25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CC"/>
              </a:solidFill>
              <a:latin typeface="Arial"/>
              <a:cs typeface="Arial"/>
            </a:endParaRPr>
          </a:p>
        </p:txBody>
      </p:sp>
      <p:sp>
        <p:nvSpPr>
          <p:cNvPr id="4114" name="Text Box 5"/>
          <p:cNvSpPr txBox="1">
            <a:spLocks noChangeArrowheads="1"/>
          </p:cNvSpPr>
          <p:nvPr/>
        </p:nvSpPr>
        <p:spPr bwMode="auto">
          <a:xfrm>
            <a:off x="790575" y="1196975"/>
            <a:ext cx="83534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Listen and circle the words you hear.</a:t>
            </a:r>
          </a:p>
        </p:txBody>
      </p:sp>
      <p:sp>
        <p:nvSpPr>
          <p:cNvPr id="4115" name="Oval 2"/>
          <p:cNvSpPr>
            <a:spLocks noChangeArrowheads="1"/>
          </p:cNvSpPr>
          <p:nvPr/>
        </p:nvSpPr>
        <p:spPr bwMode="auto">
          <a:xfrm>
            <a:off x="323850" y="1341438"/>
            <a:ext cx="754063" cy="919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1c</a:t>
            </a:r>
          </a:p>
        </p:txBody>
      </p:sp>
      <p:pic>
        <p:nvPicPr>
          <p:cNvPr id="4120" name="Picture 24" descr="CIMG55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482850"/>
            <a:ext cx="6624638" cy="425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1" name="Picture 25" descr="喇叭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916113"/>
            <a:ext cx="935037" cy="9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4" name="Oval 28"/>
          <p:cNvSpPr>
            <a:spLocks noChangeArrowheads="1"/>
          </p:cNvSpPr>
          <p:nvPr/>
        </p:nvSpPr>
        <p:spPr bwMode="auto">
          <a:xfrm>
            <a:off x="1476375" y="4221163"/>
            <a:ext cx="1223963" cy="576262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5" name="Oval 29"/>
          <p:cNvSpPr>
            <a:spLocks noChangeArrowheads="1"/>
          </p:cNvSpPr>
          <p:nvPr/>
        </p:nvSpPr>
        <p:spPr bwMode="auto">
          <a:xfrm>
            <a:off x="1763713" y="5732463"/>
            <a:ext cx="1223962" cy="576262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6" name="Oval 30"/>
          <p:cNvSpPr>
            <a:spLocks noChangeArrowheads="1"/>
          </p:cNvSpPr>
          <p:nvPr/>
        </p:nvSpPr>
        <p:spPr bwMode="auto">
          <a:xfrm>
            <a:off x="5292725" y="6237288"/>
            <a:ext cx="1223963" cy="576262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30" name="Oval 34"/>
          <p:cNvSpPr>
            <a:spLocks noChangeArrowheads="1"/>
          </p:cNvSpPr>
          <p:nvPr/>
        </p:nvSpPr>
        <p:spPr bwMode="auto">
          <a:xfrm>
            <a:off x="3059113" y="2781300"/>
            <a:ext cx="1223962" cy="576263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31" name="Oval 35"/>
          <p:cNvSpPr>
            <a:spLocks noChangeArrowheads="1"/>
          </p:cNvSpPr>
          <p:nvPr/>
        </p:nvSpPr>
        <p:spPr bwMode="auto">
          <a:xfrm>
            <a:off x="6948488" y="3284538"/>
            <a:ext cx="1223962" cy="576262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37" name="Oval 41"/>
          <p:cNvSpPr>
            <a:spLocks noChangeArrowheads="1"/>
          </p:cNvSpPr>
          <p:nvPr/>
        </p:nvSpPr>
        <p:spPr bwMode="auto">
          <a:xfrm>
            <a:off x="3132138" y="1341438"/>
            <a:ext cx="1295400" cy="5746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4" grpId="0" animBg="1"/>
      <p:bldP spid="4125" grpId="0" animBg="1"/>
      <p:bldP spid="4126" grpId="0" animBg="1"/>
      <p:bldP spid="4130" grpId="0" animBg="1"/>
      <p:bldP spid="4131" grpId="0" animBg="1"/>
      <p:bldP spid="41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2" name="Group 32"/>
          <p:cNvGraphicFramePr>
            <a:graphicFrameLocks noGrp="1"/>
          </p:cNvGraphicFramePr>
          <p:nvPr/>
        </p:nvGraphicFramePr>
        <p:xfrm>
          <a:off x="468313" y="1989138"/>
          <a:ext cx="8243887" cy="4000500"/>
        </p:xfrm>
        <a:graphic>
          <a:graphicData uri="http://schemas.openxmlformats.org/drawingml/2006/table">
            <a:tbl>
              <a:tblPr/>
              <a:tblGrid>
                <a:gridCol w="1727200"/>
                <a:gridCol w="6516687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First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butter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Next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Then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03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Finally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499" name="Oval 2"/>
          <p:cNvSpPr>
            <a:spLocks noChangeArrowheads="1"/>
          </p:cNvSpPr>
          <p:nvPr/>
        </p:nvSpPr>
        <p:spPr bwMode="auto">
          <a:xfrm>
            <a:off x="250825" y="333375"/>
            <a:ext cx="792163" cy="8477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1d</a:t>
            </a:r>
          </a:p>
        </p:txBody>
      </p:sp>
      <p:sp>
        <p:nvSpPr>
          <p:cNvPr id="20500" name="Text Box 5"/>
          <p:cNvSpPr txBox="1">
            <a:spLocks noChangeArrowheads="1"/>
          </p:cNvSpPr>
          <p:nvPr/>
        </p:nvSpPr>
        <p:spPr bwMode="auto">
          <a:xfrm>
            <a:off x="1042988" y="188913"/>
            <a:ext cx="77771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Listen again. Write the ingredients in the order you hear them.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68538" y="2787650"/>
            <a:ext cx="2160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cs typeface="Times New Roman" pitchFamily="18" charset="0"/>
              </a:rPr>
              <a:t>tomatoes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268538" y="3789363"/>
            <a:ext cx="2160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cs typeface="Times New Roman" pitchFamily="18" charset="0"/>
              </a:rPr>
              <a:t>lettuce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268538" y="4941888"/>
            <a:ext cx="5545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cs typeface="Times New Roman" pitchFamily="18" charset="0"/>
              </a:rPr>
              <a:t>another piece of bread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427538" y="2781300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cs typeface="Times New Roman" pitchFamily="18" charset="0"/>
              </a:rPr>
              <a:t>onion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84888" y="2787650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  <a:cs typeface="Times New Roman" pitchFamily="18" charset="0"/>
              </a:rPr>
              <a:t>cheese</a:t>
            </a:r>
          </a:p>
        </p:txBody>
      </p:sp>
      <p:pic>
        <p:nvPicPr>
          <p:cNvPr id="20506" name="Picture 26" descr="喇叭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908050"/>
            <a:ext cx="935037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1258888" y="2781300"/>
            <a:ext cx="5400675" cy="18716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Section B ---1 </a:t>
            </a:r>
          </a:p>
          <a:p>
            <a:pPr algn="ctr"/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logo1991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440113"/>
            <a:ext cx="2822575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WordArt 4"/>
          <p:cNvSpPr>
            <a:spLocks noChangeArrowheads="1" noChangeShapeType="1" noTextEdit="1"/>
          </p:cNvSpPr>
          <p:nvPr/>
        </p:nvSpPr>
        <p:spPr bwMode="auto">
          <a:xfrm>
            <a:off x="2987675" y="260350"/>
            <a:ext cx="2736850" cy="836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Talking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87338" y="2289175"/>
            <a:ext cx="4356100" cy="1582738"/>
          </a:xfrm>
          <a:prstGeom prst="wedgeRoundRectCallout">
            <a:avLst>
              <a:gd name="adj1" fmla="val 41435"/>
              <a:gd name="adj2" fmla="val 67653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altLang="zh-CN" sz="3600" b="1">
                <a:solidFill>
                  <a:srgbClr val="C00000"/>
                </a:solidFill>
                <a:cs typeface="Times New Roman" pitchFamily="18" charset="0"/>
              </a:rPr>
              <a:t>First, put some butter on a piece of bread. </a:t>
            </a:r>
            <a:endParaRPr lang="zh-CN" altLang="en-US" sz="3600" b="1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795963" y="2289175"/>
            <a:ext cx="2808287" cy="1266825"/>
          </a:xfrm>
          <a:prstGeom prst="wedgeRoundRectCallout">
            <a:avLst>
              <a:gd name="adj1" fmla="val -25185"/>
              <a:gd name="adj2" fmla="val 62407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altLang="zh-CN" sz="3600" b="1">
                <a:solidFill>
                  <a:srgbClr val="008000"/>
                </a:solidFill>
                <a:cs typeface="Times New Roman" pitchFamily="18" charset="0"/>
              </a:rPr>
              <a:t>How much butter?</a:t>
            </a:r>
            <a:endParaRPr lang="zh-CN" altLang="en-US" sz="3600" b="1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539750" y="5313363"/>
            <a:ext cx="3816350" cy="1081087"/>
          </a:xfrm>
          <a:prstGeom prst="wedgeRoundRectCallout">
            <a:avLst>
              <a:gd name="adj1" fmla="val 38269"/>
              <a:gd name="adj2" fmla="val -84949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altLang="zh-CN" sz="3600" b="1">
                <a:solidFill>
                  <a:srgbClr val="C00000"/>
                </a:solidFill>
                <a:cs typeface="Times New Roman" pitchFamily="18" charset="0"/>
              </a:rPr>
              <a:t>About one spoon.</a:t>
            </a:r>
            <a:endParaRPr lang="zh-CN" altLang="en-US" sz="3600" b="1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1512" name="Text Box 5"/>
          <p:cNvSpPr txBox="1">
            <a:spLocks noChangeArrowheads="1"/>
          </p:cNvSpPr>
          <p:nvPr/>
        </p:nvSpPr>
        <p:spPr bwMode="auto">
          <a:xfrm>
            <a:off x="1331913" y="914400"/>
            <a:ext cx="7056437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Tell your partner how to make your favorite sandwich.</a:t>
            </a:r>
          </a:p>
        </p:txBody>
      </p:sp>
      <p:sp>
        <p:nvSpPr>
          <p:cNvPr id="21513" name="Oval 2"/>
          <p:cNvSpPr>
            <a:spLocks noChangeArrowheads="1"/>
          </p:cNvSpPr>
          <p:nvPr/>
        </p:nvSpPr>
        <p:spPr bwMode="auto">
          <a:xfrm>
            <a:off x="395288" y="1063625"/>
            <a:ext cx="827087" cy="8477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1e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 autoUpdateAnimBg="0"/>
      <p:bldP spid="6" grpId="0" animBg="1" autoUpdateAnimBg="0"/>
      <p:bldP spid="7" grpId="0" animBg="1" autoUpdateAnimBg="0"/>
      <p:bldP spid="21512" grpId="0"/>
      <p:bldP spid="215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23850" y="2420938"/>
            <a:ext cx="8445500" cy="3781425"/>
          </a:xfrm>
          <a:noFill/>
        </p:spPr>
        <p:txBody>
          <a:bodyPr wrap="none"/>
          <a:lstStyle/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First _____ the cheese on the two pieces of </a:t>
            </a:r>
          </a:p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bread. ______ cut up one ________. Put </a:t>
            </a:r>
          </a:p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the tomato on the bread. Next, add </a:t>
            </a:r>
          </a:p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two pieces of ________. _________ put </a:t>
            </a:r>
          </a:p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two teaspoons of ________ on the </a:t>
            </a:r>
          </a:p>
          <a:p>
            <a:pPr marL="0" indent="0"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turkey.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692275" y="2420938"/>
            <a:ext cx="84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put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08175" y="3068638"/>
            <a:ext cx="120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Then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580063" y="3141663"/>
            <a:ext cx="1555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tomato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059113" y="4437063"/>
            <a:ext cx="16113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turkey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219700" y="4437063"/>
            <a:ext cx="1670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Finally</a:t>
            </a:r>
            <a:r>
              <a:rPr lang="en-US" altLang="zh-CN" sz="3600" b="1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067175" y="5084763"/>
            <a:ext cx="1439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</a:rPr>
              <a:t>butter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1619250" y="981075"/>
            <a:ext cx="6048375" cy="1250950"/>
          </a:xfrm>
          <a:prstGeom prst="rect">
            <a:avLst/>
          </a:prstGeom>
          <a:noFill/>
          <a:ln w="349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8515" tIns="59258" rIns="118515" bIns="59258">
            <a:spAutoFit/>
          </a:bodyPr>
          <a:lstStyle/>
          <a:p>
            <a:pPr defTabSz="912813"/>
            <a:r>
              <a:rPr lang="en-US" altLang="zh-CN" sz="3600" b="1"/>
              <a:t>turkey       finally     butter</a:t>
            </a:r>
          </a:p>
          <a:p>
            <a:pPr defTabSz="912813"/>
            <a:r>
              <a:rPr lang="en-US" altLang="zh-CN" sz="3600" b="1"/>
              <a:t>tomato       then         put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395288" y="188913"/>
            <a:ext cx="3933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100" b="1">
                <a:solidFill>
                  <a:srgbClr val="0000CC"/>
                </a:solidFill>
                <a:latin typeface="Arial" charset="0"/>
                <a:ea typeface="黑体" pitchFamily="49" charset="-122"/>
              </a:rPr>
              <a:t>一、选词填空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6" grpId="0"/>
      <p:bldP spid="10247" grpId="0"/>
      <p:bldP spid="102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116388" cy="1143000"/>
          </a:xfrm>
        </p:spPr>
        <p:txBody>
          <a:bodyPr/>
          <a:lstStyle/>
          <a:p>
            <a:pPr algn="l"/>
            <a:r>
              <a:rPr lang="zh-CN" altLang="en-US" b="1" smtClean="0">
                <a:solidFill>
                  <a:srgbClr val="0000CC"/>
                </a:solidFill>
                <a:ea typeface="黑体" pitchFamily="49" charset="-122"/>
              </a:rPr>
              <a:t>二、单项选择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1358900"/>
            <a:ext cx="8229600" cy="4527550"/>
          </a:xfrm>
          <a:noFill/>
        </p:spPr>
        <p:txBody>
          <a:bodyPr wrap="none"/>
          <a:lstStyle/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1. It’s getting dark. Can you ______ the </a:t>
            </a:r>
          </a:p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light?</a:t>
            </a:r>
          </a:p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A. turn off	 B. turn on   C. turn over</a:t>
            </a:r>
          </a:p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2. — ________ yogurt do you need?</a:t>
            </a:r>
          </a:p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— One teaspoon.</a:t>
            </a:r>
          </a:p>
          <a:p>
            <a:pPr marL="615950" indent="-615950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A. How many  B. How much C. Which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683375" y="1268413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</a:t>
            </a:r>
            <a:r>
              <a:rPr lang="en-US" altLang="zh-CN" sz="1800">
                <a:latin typeface="Arial" charset="0"/>
              </a:rPr>
              <a:t> 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2173288" y="3609975"/>
            <a:ext cx="57626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819150"/>
            <a:ext cx="8337550" cy="5218113"/>
          </a:xfrm>
          <a:noFill/>
        </p:spPr>
        <p:txBody>
          <a:bodyPr wrap="none"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3. The baby can eat ____ bread for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breakfast.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A. two	    B. many of   C. two pieces of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4. I have _______ bananas in the fridge.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A. a lot	B. many	     C. much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400" b="1" smtClean="0">
                <a:latin typeface="Times New Roman" pitchFamily="18" charset="0"/>
              </a:rPr>
              <a:t>5. Would you like ____ cheese on the bread?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A. many		B. any	     C. some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668838" y="819150"/>
            <a:ext cx="6731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C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651125" y="3070225"/>
            <a:ext cx="57626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</a:t>
            </a:r>
            <a:r>
              <a:rPr lang="en-US" altLang="zh-CN" sz="1800">
                <a:latin typeface="Arial" charset="0"/>
              </a:rPr>
              <a:t> 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3900488" y="4508500"/>
            <a:ext cx="6699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91281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C</a:t>
            </a:r>
            <a:r>
              <a:rPr lang="en-US" altLang="zh-CN" sz="1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7" grpId="0"/>
      <p:bldP spid="542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11"/>
          <p:cNvSpPr>
            <a:spLocks noChangeArrowheads="1" noChangeShapeType="1" noTextEdit="1"/>
          </p:cNvSpPr>
          <p:nvPr/>
        </p:nvSpPr>
        <p:spPr bwMode="auto">
          <a:xfrm>
            <a:off x="1258888" y="2133600"/>
            <a:ext cx="6769100" cy="2232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Thank you!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124075" y="1033463"/>
            <a:ext cx="7019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Put the food in the correct basket.</a:t>
            </a:r>
          </a:p>
        </p:txBody>
      </p:sp>
      <p:pic>
        <p:nvPicPr>
          <p:cNvPr id="21507" name="Picture 7" descr="篮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625975"/>
            <a:ext cx="219075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250825" y="1601788"/>
            <a:ext cx="8532813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/>
              <a:t>1. milk          2. tomato       3. spoon  </a:t>
            </a:r>
          </a:p>
          <a:p>
            <a:r>
              <a:rPr kumimoji="1" lang="en-US" altLang="zh-CN" sz="3600" b="1"/>
              <a:t>4. popcorn   5. yogurt        6. salt</a:t>
            </a:r>
          </a:p>
          <a:p>
            <a:r>
              <a:rPr kumimoji="1" lang="en-US" altLang="zh-CN" sz="3600" b="1"/>
              <a:t>7. apple        8. onion         9. dumpling  </a:t>
            </a:r>
          </a:p>
          <a:p>
            <a:r>
              <a:rPr kumimoji="1" lang="en-US" altLang="zh-CN" sz="3600" b="1"/>
              <a:t>10. shake     11. juice         12. meat </a:t>
            </a:r>
          </a:p>
          <a:p>
            <a:r>
              <a:rPr kumimoji="1" lang="en-US" altLang="zh-CN" sz="3600" b="1"/>
              <a:t>13. cup        14. porridge   15. </a:t>
            </a:r>
            <a:r>
              <a:rPr lang="en-US" altLang="zh-CN" sz="3600" b="1"/>
              <a:t>watermelon </a:t>
            </a:r>
          </a:p>
          <a:p>
            <a:r>
              <a:rPr lang="en-US" altLang="zh-CN" sz="3600" b="1"/>
              <a:t>16. mutton</a:t>
            </a:r>
            <a:endParaRPr lang="zh-CN" altLang="en-US" sz="3600" b="1"/>
          </a:p>
        </p:txBody>
      </p:sp>
      <p:sp>
        <p:nvSpPr>
          <p:cNvPr id="21509" name="WordArt 7" descr="白色大理石"/>
          <p:cNvSpPr>
            <a:spLocks noChangeArrowheads="1" noChangeShapeType="1" noTextEdit="1"/>
          </p:cNvSpPr>
          <p:nvPr/>
        </p:nvSpPr>
        <p:spPr bwMode="auto">
          <a:xfrm>
            <a:off x="2627313" y="5707063"/>
            <a:ext cx="2438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9999"/>
                    </a:gs>
                    <a:gs pos="100000">
                      <a:schemeClr val="folHlink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how many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9999"/>
                  </a:gs>
                  <a:gs pos="100000">
                    <a:schemeClr val="folHlink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</p:txBody>
      </p:sp>
      <p:pic>
        <p:nvPicPr>
          <p:cNvPr id="21510" name="Picture 7" descr="篮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483100"/>
            <a:ext cx="2141537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WordArt 9" descr="白色大理石"/>
          <p:cNvSpPr>
            <a:spLocks noChangeArrowheads="1" noChangeShapeType="1" noTextEdit="1"/>
          </p:cNvSpPr>
          <p:nvPr/>
        </p:nvSpPr>
        <p:spPr bwMode="auto">
          <a:xfrm>
            <a:off x="5651500" y="5580063"/>
            <a:ext cx="2438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CC66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how much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</p:txBody>
      </p:sp>
      <p:sp>
        <p:nvSpPr>
          <p:cNvPr id="9224" name="WordArt 4"/>
          <p:cNvSpPr>
            <a:spLocks noChangeArrowheads="1" noChangeShapeType="1" noTextEdit="1"/>
          </p:cNvSpPr>
          <p:nvPr/>
        </p:nvSpPr>
        <p:spPr bwMode="auto">
          <a:xfrm>
            <a:off x="3275013" y="188913"/>
            <a:ext cx="2736850" cy="9810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2500"/>
                <a:gd name="adj2" fmla="val 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Revision</a:t>
            </a:r>
            <a:endParaRPr lang="zh-CN" altLang="en-US" sz="4000" b="1" kern="10">
              <a:ln w="9525"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954088"/>
            <a:ext cx="2555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</a:rPr>
              <a:t>头脑风暴：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8" grpId="0"/>
      <p:bldP spid="21509" grpId="0" animBg="1"/>
      <p:bldP spid="21511" grpId="0" animBg="1"/>
      <p:bldP spid="9224" grpId="0" animBg="1"/>
      <p:bldP spid="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篮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25034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 descr="篮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1125"/>
            <a:ext cx="2606675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2700338" y="404813"/>
            <a:ext cx="2416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2. tomato</a:t>
            </a:r>
            <a:r>
              <a:rPr kumimoji="1" lang="en-US" altLang="zh-CN" sz="3600" b="1">
                <a:solidFill>
                  <a:schemeClr val="tx2"/>
                </a:solidFill>
              </a:rPr>
              <a:t>es</a:t>
            </a:r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5795963" y="476250"/>
            <a:ext cx="1962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3. spoons</a:t>
            </a:r>
          </a:p>
        </p:txBody>
      </p:sp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2700338" y="1052513"/>
            <a:ext cx="1901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7. apples</a:t>
            </a:r>
            <a:endParaRPr kumimoji="1" lang="zh-CN" altLang="en-US" sz="3600" b="1"/>
          </a:p>
        </p:txBody>
      </p:sp>
      <p:sp>
        <p:nvSpPr>
          <p:cNvPr id="61460" name="Rectangle 20"/>
          <p:cNvSpPr>
            <a:spLocks noChangeArrowheads="1"/>
          </p:cNvSpPr>
          <p:nvPr/>
        </p:nvSpPr>
        <p:spPr bwMode="auto">
          <a:xfrm>
            <a:off x="5724525" y="1125538"/>
            <a:ext cx="2043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8. onions</a:t>
            </a:r>
            <a:r>
              <a:rPr kumimoji="1" lang="en-US" altLang="zh-CN" sz="3600"/>
              <a:t> </a:t>
            </a: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2700338" y="1628775"/>
            <a:ext cx="269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9. dumplings</a:t>
            </a:r>
            <a:endParaRPr kumimoji="1" lang="zh-CN" altLang="en-US" sz="3600" b="1"/>
          </a:p>
        </p:txBody>
      </p:sp>
      <p:sp>
        <p:nvSpPr>
          <p:cNvPr id="61462" name="Rectangle 22"/>
          <p:cNvSpPr>
            <a:spLocks noChangeArrowheads="1"/>
          </p:cNvSpPr>
          <p:nvPr/>
        </p:nvSpPr>
        <p:spPr bwMode="auto">
          <a:xfrm>
            <a:off x="5580063" y="1700213"/>
            <a:ext cx="2165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10. shakes</a:t>
            </a:r>
            <a:endParaRPr kumimoji="1" lang="zh-CN" altLang="en-US" sz="3600" b="1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2700338" y="2205038"/>
            <a:ext cx="1889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13. cups</a:t>
            </a:r>
            <a:r>
              <a:rPr kumimoji="1" lang="en-US" altLang="zh-CN" sz="3600"/>
              <a:t> </a:t>
            </a:r>
          </a:p>
        </p:txBody>
      </p:sp>
      <p:sp>
        <p:nvSpPr>
          <p:cNvPr id="61464" name="Rectangle 24"/>
          <p:cNvSpPr>
            <a:spLocks noChangeArrowheads="1"/>
          </p:cNvSpPr>
          <p:nvPr/>
        </p:nvSpPr>
        <p:spPr bwMode="auto">
          <a:xfrm>
            <a:off x="5651500" y="2276475"/>
            <a:ext cx="3359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15. </a:t>
            </a:r>
            <a:r>
              <a:rPr lang="en-US" altLang="zh-CN" sz="3600" b="1"/>
              <a:t>watermelons</a:t>
            </a:r>
            <a:endParaRPr lang="zh-CN" altLang="en-US" sz="3600" b="1"/>
          </a:p>
        </p:txBody>
      </p:sp>
      <p:sp>
        <p:nvSpPr>
          <p:cNvPr id="10254" name="Rectangle 25"/>
          <p:cNvSpPr>
            <a:spLocks noChangeArrowheads="1"/>
          </p:cNvSpPr>
          <p:nvPr/>
        </p:nvSpPr>
        <p:spPr bwMode="auto">
          <a:xfrm>
            <a:off x="2519363" y="188913"/>
            <a:ext cx="6516687" cy="2667000"/>
          </a:xfrm>
          <a:prstGeom prst="rect">
            <a:avLst/>
          </a:prstGeom>
          <a:noFill/>
          <a:ln w="28575">
            <a:solidFill>
              <a:srgbClr val="33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2843213" y="3789363"/>
            <a:ext cx="1530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1. milk</a:t>
            </a:r>
            <a:endParaRPr kumimoji="1" lang="zh-CN" altLang="en-US" sz="3600" b="1"/>
          </a:p>
        </p:txBody>
      </p:sp>
      <p:sp>
        <p:nvSpPr>
          <p:cNvPr id="61468" name="Rectangle 28"/>
          <p:cNvSpPr>
            <a:spLocks noChangeArrowheads="1"/>
          </p:cNvSpPr>
          <p:nvPr/>
        </p:nvSpPr>
        <p:spPr bwMode="auto">
          <a:xfrm>
            <a:off x="5651500" y="3716338"/>
            <a:ext cx="2266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4. popcorn</a:t>
            </a:r>
            <a:endParaRPr kumimoji="1" lang="zh-CN" altLang="en-US" sz="3600" b="1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2843213" y="4437063"/>
            <a:ext cx="1936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5. yogurt</a:t>
            </a:r>
            <a:endParaRPr kumimoji="1" lang="zh-CN" altLang="en-US" sz="3600" b="1"/>
          </a:p>
        </p:txBody>
      </p:sp>
      <p:sp>
        <p:nvSpPr>
          <p:cNvPr id="61470" name="Rectangle 30"/>
          <p:cNvSpPr>
            <a:spLocks noChangeArrowheads="1"/>
          </p:cNvSpPr>
          <p:nvPr/>
        </p:nvSpPr>
        <p:spPr bwMode="auto">
          <a:xfrm>
            <a:off x="5580063" y="4292600"/>
            <a:ext cx="1555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 6. salt </a:t>
            </a:r>
            <a:endParaRPr kumimoji="1" lang="zh-CN" altLang="en-US" sz="3600" b="1"/>
          </a:p>
        </p:txBody>
      </p:sp>
      <p:sp>
        <p:nvSpPr>
          <p:cNvPr id="61471" name="Rectangle 31"/>
          <p:cNvSpPr>
            <a:spLocks noChangeArrowheads="1"/>
          </p:cNvSpPr>
          <p:nvPr/>
        </p:nvSpPr>
        <p:spPr bwMode="auto">
          <a:xfrm>
            <a:off x="2843213" y="5013325"/>
            <a:ext cx="1801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11. juice</a:t>
            </a:r>
            <a:endParaRPr kumimoji="1" lang="zh-CN" altLang="en-US" sz="3600" b="1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5724525" y="4941888"/>
            <a:ext cx="1835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12. meat</a:t>
            </a:r>
            <a:endParaRPr kumimoji="1" lang="zh-CN" altLang="en-US" sz="3600" b="1"/>
          </a:p>
        </p:txBody>
      </p:sp>
      <p:sp>
        <p:nvSpPr>
          <p:cNvPr id="61473" name="Rectangle 33"/>
          <p:cNvSpPr>
            <a:spLocks noChangeArrowheads="1"/>
          </p:cNvSpPr>
          <p:nvPr/>
        </p:nvSpPr>
        <p:spPr bwMode="auto">
          <a:xfrm>
            <a:off x="2916238" y="5732463"/>
            <a:ext cx="2571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 b="1"/>
              <a:t>14. porridge</a:t>
            </a:r>
            <a:endParaRPr kumimoji="1" lang="zh-CN" altLang="en-US" sz="3600" b="1"/>
          </a:p>
        </p:txBody>
      </p:sp>
      <p:sp>
        <p:nvSpPr>
          <p:cNvPr id="61474" name="Rectangle 34"/>
          <p:cNvSpPr>
            <a:spLocks noChangeArrowheads="1"/>
          </p:cNvSpPr>
          <p:nvPr/>
        </p:nvSpPr>
        <p:spPr bwMode="auto">
          <a:xfrm>
            <a:off x="5724525" y="5732463"/>
            <a:ext cx="2197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16.mutton</a:t>
            </a:r>
          </a:p>
        </p:txBody>
      </p:sp>
      <p:sp>
        <p:nvSpPr>
          <p:cNvPr id="10263" name="Rectangle 35"/>
          <p:cNvSpPr>
            <a:spLocks noChangeArrowheads="1"/>
          </p:cNvSpPr>
          <p:nvPr/>
        </p:nvSpPr>
        <p:spPr bwMode="auto">
          <a:xfrm>
            <a:off x="2700338" y="3657600"/>
            <a:ext cx="5757862" cy="2743200"/>
          </a:xfrm>
          <a:prstGeom prst="rect">
            <a:avLst/>
          </a:prstGeom>
          <a:noFill/>
          <a:ln w="28575">
            <a:solidFill>
              <a:srgbClr val="CC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9" name="WordArt 7" descr="白色大理石"/>
          <p:cNvSpPr>
            <a:spLocks noChangeArrowheads="1" noChangeShapeType="1" noTextEdit="1"/>
          </p:cNvSpPr>
          <p:nvPr/>
        </p:nvSpPr>
        <p:spPr bwMode="auto">
          <a:xfrm>
            <a:off x="34925" y="1484313"/>
            <a:ext cx="2438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9999"/>
                    </a:gs>
                    <a:gs pos="100000">
                      <a:schemeClr val="folHlink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how many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9999"/>
                  </a:gs>
                  <a:gs pos="100000">
                    <a:schemeClr val="folHlink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</p:txBody>
      </p:sp>
      <p:sp>
        <p:nvSpPr>
          <p:cNvPr id="21511" name="WordArt 9" descr="白色大理石"/>
          <p:cNvSpPr>
            <a:spLocks noChangeArrowheads="1" noChangeShapeType="1" noTextEdit="1"/>
          </p:cNvSpPr>
          <p:nvPr/>
        </p:nvSpPr>
        <p:spPr bwMode="auto">
          <a:xfrm>
            <a:off x="34925" y="5229225"/>
            <a:ext cx="2438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CC66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how much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7" grpId="0"/>
      <p:bldP spid="61458" grpId="0"/>
      <p:bldP spid="61459" grpId="0"/>
      <p:bldP spid="61460" grpId="0"/>
      <p:bldP spid="61461" grpId="0"/>
      <p:bldP spid="61462" grpId="0"/>
      <p:bldP spid="61463" grpId="0"/>
      <p:bldP spid="61464" grpId="0"/>
      <p:bldP spid="61467" grpId="0"/>
      <p:bldP spid="61468" grpId="0"/>
      <p:bldP spid="61469" grpId="0"/>
      <p:bldP spid="61470" grpId="0"/>
      <p:bldP spid="61471" grpId="0"/>
      <p:bldP spid="61472" grpId="0"/>
      <p:bldP spid="61473" grpId="0"/>
      <p:bldP spid="614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179388" y="5300663"/>
            <a:ext cx="8137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</a:rPr>
              <a:t>Then, pour the popcorn into a bowl. 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179388" y="4005263"/>
            <a:ext cx="89646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8000"/>
                </a:solidFill>
              </a:rPr>
              <a:t>First, put </a:t>
            </a:r>
            <a:r>
              <a:rPr kumimoji="1" lang="en-US" altLang="zh-CN" sz="3600" b="1">
                <a:solidFill>
                  <a:schemeClr val="accent2"/>
                </a:solidFill>
              </a:rPr>
              <a:t>half a cup of corn</a:t>
            </a:r>
            <a:r>
              <a:rPr kumimoji="1" lang="en-US" altLang="zh-CN" sz="3600" b="1">
                <a:solidFill>
                  <a:srgbClr val="008000"/>
                </a:solidFill>
              </a:rPr>
              <a:t> into the popcorn machine.  </a:t>
            </a:r>
            <a:endParaRPr kumimoji="1" lang="zh-CN" altLang="en-US" sz="3600" b="1">
              <a:solidFill>
                <a:srgbClr val="008000"/>
              </a:solidFill>
            </a:endParaRPr>
          </a:p>
        </p:txBody>
      </p:sp>
      <p:sp>
        <p:nvSpPr>
          <p:cNvPr id="20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627313" y="4659313"/>
            <a:ext cx="5653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/>
              <a:t>Next, turn on the machine. </a:t>
            </a:r>
            <a:endParaRPr kumimoji="1" lang="en-US" altLang="zh-CN" sz="3600" b="1">
              <a:solidFill>
                <a:srgbClr val="FFC000"/>
              </a:solidFill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50825" y="6021388"/>
            <a:ext cx="8316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/>
              <a:t>Finally, put some salt. You can eat it. </a:t>
            </a:r>
            <a:endParaRPr kumimoji="1" lang="en-US" altLang="zh-CN" sz="3600" b="1">
              <a:solidFill>
                <a:schemeClr val="tx2"/>
              </a:solidFill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258888" y="0"/>
            <a:ext cx="6156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How do you make popcorn?</a:t>
            </a:r>
            <a:endParaRPr lang="zh-CN" altLang="en-US" sz="3600" b="1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92150"/>
            <a:ext cx="6732587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627313" y="3500438"/>
            <a:ext cx="247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A50021"/>
                </a:solidFill>
              </a:rPr>
              <a:t>半杯爆米花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8" grpId="0" autoUpdateAnimBg="0"/>
      <p:bldP spid="61459" grpId="0" autoUpdateAnimBg="0"/>
      <p:bldP spid="20" grpId="0" autoUpdateAnimBg="0"/>
      <p:bldP spid="22" grpId="0" autoUpdateAnimBg="0"/>
      <p:bldP spid="112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2771775" y="3068638"/>
            <a:ext cx="5184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8000"/>
                </a:solidFill>
              </a:rPr>
              <a:t>Finally, water the trees. </a:t>
            </a:r>
            <a:endParaRPr kumimoji="1" lang="en-US" altLang="zh-CN" b="1">
              <a:solidFill>
                <a:srgbClr val="008000"/>
              </a:solidFill>
            </a:endParaRP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2700338" y="1628775"/>
            <a:ext cx="6875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</a:rPr>
              <a:t>Next, put the tree in the hole.</a:t>
            </a:r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1763713" y="195263"/>
            <a:ext cx="5905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FF"/>
                </a:solidFill>
                <a:latin typeface="Arial" charset="0"/>
              </a:rPr>
              <a:t>How do you plant a tree?</a:t>
            </a:r>
          </a:p>
        </p:txBody>
      </p:sp>
      <p:sp>
        <p:nvSpPr>
          <p:cNvPr id="20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700338" y="908050"/>
            <a:ext cx="5759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/>
              <a:t>First, dig a hole. </a:t>
            </a:r>
            <a:endParaRPr kumimoji="1" lang="en-US" altLang="zh-CN" sz="3600" b="1">
              <a:solidFill>
                <a:srgbClr val="FFC000"/>
              </a:solidFill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700338" y="2349500"/>
            <a:ext cx="5832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/>
              <a:t>Then, put the soil back. </a:t>
            </a:r>
            <a:endParaRPr kumimoji="1" lang="en-US" altLang="zh-CN" sz="3600" b="1">
              <a:solidFill>
                <a:schemeClr val="tx2"/>
              </a:solidFill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843213" y="3860800"/>
            <a:ext cx="4176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/>
              <a:t>It’s OK now. </a:t>
            </a:r>
            <a:endParaRPr kumimoji="1" lang="en-US" altLang="zh-CN" sz="3600" b="1">
              <a:solidFill>
                <a:schemeClr val="tx2"/>
              </a:solidFill>
            </a:endParaRPr>
          </a:p>
        </p:txBody>
      </p:sp>
      <p:pic>
        <p:nvPicPr>
          <p:cNvPr id="17" name="Picture 2" descr="http://t2.baidu.com/it/u=3598966963,1627142788&amp;fm=21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08500"/>
            <a:ext cx="1546225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http://t3.baidu.com/it/u=3032270538,946215776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2492375"/>
            <a:ext cx="1801812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http://t2.baidu.com/it/u=2460190831,3657267028&amp;fm=23&amp;gp=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908050"/>
            <a:ext cx="1730375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" descr="http://t1.baidu.com/it/u=2756434071,2419118629&amp;fm=23&amp;gp=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4684713"/>
            <a:ext cx="1328737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0" descr="http://t2.baidu.com/it/u=911722369,2600306343&amp;fm=23&amp;gp=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941888"/>
            <a:ext cx="1884362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6" grpId="0"/>
      <p:bldP spid="61458" grpId="0"/>
      <p:bldP spid="20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对话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500438"/>
            <a:ext cx="20097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88925" y="334963"/>
            <a:ext cx="3419475" cy="7905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5435600" y="1628775"/>
            <a:ext cx="3708400" cy="1079500"/>
          </a:xfrm>
          <a:prstGeom prst="wedgeRoundRectCallout">
            <a:avLst>
              <a:gd name="adj1" fmla="val -41394"/>
              <a:gd name="adj2" fmla="val 157648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zh-CN" sz="3600" b="1" dirty="0">
                <a:ea typeface="+mn-ea"/>
                <a:cs typeface="Times New Roman" pitchFamily="18" charset="0"/>
              </a:rPr>
              <a:t>I like sandwiches best. </a:t>
            </a:r>
            <a:endParaRPr lang="zh-CN" altLang="en-US" sz="3600" b="1" dirty="0">
              <a:ea typeface="+mn-ea"/>
              <a:cs typeface="Times New Roman" pitchFamily="18" charset="0"/>
            </a:endParaRP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427538" y="188913"/>
            <a:ext cx="367347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What’s your favorite food?</a:t>
            </a:r>
          </a:p>
        </p:txBody>
      </p:sp>
      <p:sp>
        <p:nvSpPr>
          <p:cNvPr id="10" name="圆角矩形标注 9"/>
          <p:cNvSpPr>
            <a:spLocks noChangeArrowheads="1"/>
          </p:cNvSpPr>
          <p:nvPr/>
        </p:nvSpPr>
        <p:spPr bwMode="auto">
          <a:xfrm>
            <a:off x="179388" y="1700213"/>
            <a:ext cx="4608512" cy="1655762"/>
          </a:xfrm>
          <a:prstGeom prst="wedgeRoundRectCallout">
            <a:avLst>
              <a:gd name="adj1" fmla="val 30574"/>
              <a:gd name="adj2" fmla="val 83269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zh-CN" sz="3600" b="1" dirty="0">
                <a:ea typeface="+mn-ea"/>
                <a:cs typeface="Times New Roman" pitchFamily="18" charset="0"/>
              </a:rPr>
              <a:t>My favorite food is hamburger. What about you? </a:t>
            </a:r>
            <a:endParaRPr lang="zh-CN" altLang="en-US" sz="3600" b="1" dirty="0">
              <a:ea typeface="+mn-ea"/>
              <a:cs typeface="Times New Roman" pitchFamily="18" charset="0"/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250825" y="5345113"/>
            <a:ext cx="3276600" cy="1252537"/>
          </a:xfrm>
          <a:prstGeom prst="wedgeRoundRectCallout">
            <a:avLst>
              <a:gd name="adj1" fmla="val 61917"/>
              <a:gd name="adj2" fmla="val -125792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r>
              <a:rPr lang="en-US" altLang="zh-CN" sz="3600" b="1" dirty="0">
                <a:ea typeface="+mn-ea"/>
                <a:cs typeface="Times New Roman" pitchFamily="18" charset="0"/>
              </a:rPr>
              <a:t>Can you make sandwiches? </a:t>
            </a:r>
            <a:endParaRPr lang="zh-CN" altLang="en-US" sz="3600" b="1" dirty="0">
              <a:ea typeface="+mn-ea"/>
              <a:cs typeface="Times New Roman" pitchFamily="18" charset="0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4716463" y="5589588"/>
            <a:ext cx="4427537" cy="1079500"/>
          </a:xfrm>
          <a:prstGeom prst="wedgeRoundRectCallout">
            <a:avLst>
              <a:gd name="adj1" fmla="val -28486"/>
              <a:gd name="adj2" fmla="val -120000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altLang="zh-CN" sz="3600" b="1">
                <a:cs typeface="Times New Roman" pitchFamily="18" charset="0"/>
              </a:rPr>
              <a:t>Sure. I can make sandwiches.</a:t>
            </a:r>
            <a:endParaRPr lang="zh-CN" altLang="en-US" sz="3600" b="1">
              <a:cs typeface="Times New Roman" pitchFamily="18" charset="0"/>
            </a:endParaRPr>
          </a:p>
        </p:txBody>
      </p:sp>
      <p:graphicFrame>
        <p:nvGraphicFramePr>
          <p:cNvPr id="8202" name="Object 2"/>
          <p:cNvGraphicFramePr>
            <a:graphicFrameLocks noChangeAspect="1"/>
          </p:cNvGraphicFramePr>
          <p:nvPr/>
        </p:nvGraphicFramePr>
        <p:xfrm>
          <a:off x="7329488" y="2997200"/>
          <a:ext cx="1814512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5" imgW="2276793" imgH="1800476" progId="Paint.Picture">
                  <p:embed/>
                </p:oleObj>
              </mc:Choice>
              <mc:Fallback>
                <p:oleObj r:id="rId5" imgW="2276793" imgH="180047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9488" y="2997200"/>
                        <a:ext cx="1814512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http://t2.baidu.com/it/u=1094377011,3895982354&amp;fm=23&amp;gp=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1538288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1030" grpId="0"/>
      <p:bldP spid="10" grpId="0" animBg="1" autoUpdateAnimBg="0"/>
      <p:bldP spid="13" grpId="0" animBg="1" autoUpdateAnimBg="0"/>
      <p:bldP spid="1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3850" y="3716338"/>
            <a:ext cx="6408738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4400" b="1">
                <a:solidFill>
                  <a:srgbClr val="CC00CC"/>
                </a:solidFill>
              </a:rPr>
              <a:t>piece   </a:t>
            </a:r>
            <a:r>
              <a:rPr lang="en-US" altLang="zh-CN" sz="4400" b="1" i="1">
                <a:solidFill>
                  <a:srgbClr val="CC00CC"/>
                </a:solidFill>
              </a:rPr>
              <a:t>n.</a:t>
            </a:r>
            <a:r>
              <a:rPr lang="en-US" altLang="zh-CN" sz="4400" b="1">
                <a:solidFill>
                  <a:srgbClr val="CC00CC"/>
                </a:solidFill>
              </a:rPr>
              <a:t> </a:t>
            </a:r>
            <a:r>
              <a:rPr lang="zh-CN" altLang="en-US" sz="4400" b="1">
                <a:solidFill>
                  <a:srgbClr val="CC00CC"/>
                </a:solidFill>
              </a:rPr>
              <a:t>片；块；段</a:t>
            </a:r>
            <a:endParaRPr lang="en-US" altLang="zh-CN" sz="4400" b="1">
              <a:solidFill>
                <a:srgbClr val="CC00CC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419475" y="3284538"/>
            <a:ext cx="2505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lettuce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zh-CN" altLang="en-US" b="1">
                <a:solidFill>
                  <a:srgbClr val="FF0000"/>
                </a:solidFill>
              </a:rPr>
              <a:t>生菜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11188" y="4868863"/>
            <a:ext cx="57959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e.g. I need </a:t>
            </a:r>
            <a:r>
              <a:rPr lang="en-US" altLang="zh-CN" sz="3600" b="1">
                <a:solidFill>
                  <a:srgbClr val="FF3300"/>
                </a:solidFill>
              </a:rPr>
              <a:t>a piece of</a:t>
            </a:r>
            <a:r>
              <a:rPr lang="en-US" altLang="zh-CN" sz="3600" b="1"/>
              <a:t> bread. 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/>
              <a:t>       我需要一片面包。</a:t>
            </a:r>
            <a:endParaRPr lang="en-US" altLang="zh-CN"/>
          </a:p>
        </p:txBody>
      </p:sp>
      <p:sp>
        <p:nvSpPr>
          <p:cNvPr id="2055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464050" cy="5016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New words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27763" y="3284538"/>
            <a:ext cx="2684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butter</a:t>
            </a:r>
          </a:p>
        </p:txBody>
      </p:sp>
      <p:pic>
        <p:nvPicPr>
          <p:cNvPr id="13" name="Picture 2" descr="but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81075"/>
            <a:ext cx="230981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3850" y="3213100"/>
            <a:ext cx="295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sandwich</a:t>
            </a:r>
          </a:p>
        </p:txBody>
      </p:sp>
      <p:graphicFrame>
        <p:nvGraphicFramePr>
          <p:cNvPr id="8202" name="Object 2"/>
          <p:cNvGraphicFramePr>
            <a:graphicFrameLocks noChangeAspect="1"/>
          </p:cNvGraphicFramePr>
          <p:nvPr/>
        </p:nvGraphicFramePr>
        <p:xfrm>
          <a:off x="468313" y="1196975"/>
          <a:ext cx="1814512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r:id="rId5" imgW="2276793" imgH="1800476" progId="Paint.Picture">
                  <p:embed/>
                </p:oleObj>
              </mc:Choice>
              <mc:Fallback>
                <p:oleObj r:id="rId5" imgW="2276793" imgH="180047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196975"/>
                        <a:ext cx="1814512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3" name="Picture 11" descr="http://t1.baidu.com/it/u=73171555,3070302740&amp;fm=23&amp;gp=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365625"/>
            <a:ext cx="17287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981075"/>
            <a:ext cx="2808287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79388" y="2492375"/>
            <a:ext cx="2701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/>
              <a:t>['sænwɪtʃ] 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348038" y="2708275"/>
            <a:ext cx="1958975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/>
              <a:t> </a:t>
            </a:r>
            <a:r>
              <a:rPr lang="en-US" altLang="zh-CN" sz="4400" b="1"/>
              <a:t>['letɪs] 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6011863" y="2565400"/>
            <a:ext cx="2124075" cy="7620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/>
              <a:t>['bʌtər] 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23850" y="4365625"/>
            <a:ext cx="16557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A50021"/>
                </a:solidFill>
              </a:rPr>
              <a:t>[piːs]</a:t>
            </a:r>
            <a:endParaRPr lang="zh-CN" altLang="en-US" sz="4400" b="1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612775" y="411163"/>
            <a:ext cx="79200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Do you like ... in sandwiches?</a:t>
            </a:r>
            <a:endParaRPr lang="zh-CN" altLang="en-US" sz="3600" b="1" kern="1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588125" y="4941888"/>
            <a:ext cx="165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cs typeface="Times New Roman" pitchFamily="18" charset="0"/>
              </a:rPr>
              <a:t>turkey</a:t>
            </a:r>
            <a:r>
              <a:rPr lang="zh-CN" altLang="zh-CN" sz="3600" b="1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1042988" y="5084763"/>
            <a:ext cx="13668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cs typeface="Times New Roman" pitchFamily="18" charset="0"/>
              </a:rPr>
              <a:t>onion</a:t>
            </a:r>
            <a:endParaRPr lang="zh-CN" altLang="zh-CN" sz="3600" b="1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11272" name="Picture 9" descr="u=3581322992,1636076599&amp;gp=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81075"/>
            <a:ext cx="133032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3563938" y="2708275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  <a:cs typeface="Times New Roman" pitchFamily="18" charset="0"/>
              </a:rPr>
              <a:t>lettuce</a:t>
            </a:r>
          </a:p>
        </p:txBody>
      </p:sp>
      <p:pic>
        <p:nvPicPr>
          <p:cNvPr id="11276" name="Picture 13" descr="u=3705867028,2357776806&amp;gp=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25538"/>
            <a:ext cx="16287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971550" y="2708275"/>
            <a:ext cx="170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FF"/>
                </a:solidFill>
                <a:cs typeface="Times New Roman" pitchFamily="18" charset="0"/>
              </a:rPr>
              <a:t>butter</a:t>
            </a:r>
          </a:p>
        </p:txBody>
      </p:sp>
      <p:pic>
        <p:nvPicPr>
          <p:cNvPr id="11279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284538"/>
            <a:ext cx="17287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492500" y="5084763"/>
            <a:ext cx="23193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cs typeface="Times New Roman" pitchFamily="18" charset="0"/>
              </a:rPr>
              <a:t>tomato</a:t>
            </a:r>
            <a:endParaRPr lang="zh-CN" altLang="zh-CN" sz="3600" b="1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13334" name="Picture 22" descr="126_P_133469016984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2268537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20106109555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213100"/>
            <a:ext cx="2952750" cy="186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6156325" y="4365625"/>
            <a:ext cx="2284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/>
              <a:t> </a:t>
            </a:r>
            <a:r>
              <a:rPr lang="en-US" altLang="zh-CN" sz="4400" b="1"/>
              <a:t>['tɜːrki] </a:t>
            </a: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2771775" y="5516563"/>
            <a:ext cx="3819525" cy="933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Yes, I do./No, I don't.</a:t>
            </a:r>
            <a:endParaRPr lang="zh-CN" altLang="en-US" b="1" kern="1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13340" name="Picture 28" descr="T012E1~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1943100" cy="13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235700" y="2636838"/>
            <a:ext cx="2908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0000FF"/>
                </a:solidFill>
              </a:rPr>
              <a:t> cheese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6443663" y="2060575"/>
            <a:ext cx="1739900" cy="8239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A50021"/>
                </a:solidFill>
              </a:rPr>
              <a:t>[tʃiːz]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9" grpId="0" autoUpdateAnimBg="0"/>
      <p:bldP spid="11271" grpId="0" autoUpdateAnimBg="0"/>
      <p:bldP spid="11273" grpId="0" autoUpdateAnimBg="0"/>
      <p:bldP spid="11277" grpId="0" autoUpdateAnimBg="0"/>
      <p:bldP spid="2" grpId="0" autoUpdateAnimBg="0"/>
      <p:bldP spid="13337" grpId="0"/>
      <p:bldP spid="3" grpId="0" animBg="1"/>
      <p:bldP spid="8" grpId="0" autoUpdateAnimBg="0"/>
      <p:bldP spid="13342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3030</TotalTime>
  <Words>683</Words>
  <Application>Microsoft Office PowerPoint</Application>
  <PresentationFormat>全屏显示(4:3)</PresentationFormat>
  <Paragraphs>157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Times New Roman</vt:lpstr>
      <vt:lpstr>宋体</vt:lpstr>
      <vt:lpstr>Arial</vt:lpstr>
      <vt:lpstr>Calibri</vt:lpstr>
      <vt:lpstr>黑体</vt:lpstr>
      <vt:lpstr>默认设计模板</vt:lpstr>
      <vt:lpstr>位图图像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二、单项选择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408</cp:revision>
  <dcterms:created xsi:type="dcterms:W3CDTF">2013-03-17T02:35:29Z</dcterms:created>
  <dcterms:modified xsi:type="dcterms:W3CDTF">2015-08-12T06:47:28Z</dcterms:modified>
</cp:coreProperties>
</file>